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18" autoAdjust="0"/>
  </p:normalViewPr>
  <p:slideViewPr>
    <p:cSldViewPr snapToGrid="0">
      <p:cViewPr varScale="1">
        <p:scale>
          <a:sx n="72" d="100"/>
          <a:sy n="72" d="100"/>
        </p:scale>
        <p:origin x="107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84543-6A69-47EF-8AD2-A1B3A8F5A0B7}" type="datetimeFigureOut">
              <a:rPr lang="sk-SK" smtClean="0"/>
              <a:t>10.05.2017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32695-DC56-46D4-94EA-43E15B736D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289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32695-DC56-46D4-94EA-43E15B736DED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705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1. oprávnenia bránia aplikácii aby sa dostala ku</a:t>
            </a:r>
            <a:r>
              <a:rPr lang="sk-SK" baseline="0" dirty="0"/>
              <a:t> kritickým zdrojom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32695-DC56-46D4-94EA-43E15B736DED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1906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sk-SK" baseline="0" dirty="0"/>
              <a:t>statická analýza</a:t>
            </a:r>
          </a:p>
          <a:p>
            <a:pPr marL="685800" lvl="1" indent="-228600">
              <a:buAutoNum type="arabicPeriod"/>
            </a:pPr>
            <a:r>
              <a:rPr lang="sk-SK" baseline="0" dirty="0"/>
              <a:t>podpis – každá aplikácia má svoj podpis</a:t>
            </a:r>
          </a:p>
          <a:p>
            <a:pPr marL="685800" lvl="1" indent="-228600">
              <a:buAutoNum type="arabicPeriod"/>
            </a:pPr>
            <a:r>
              <a:rPr lang="sk-SK" baseline="0" dirty="0"/>
              <a:t>povolenia</a:t>
            </a:r>
          </a:p>
          <a:p>
            <a:pPr marL="685800" lvl="1" indent="-228600">
              <a:buAutoNum type="arabicPeriod"/>
            </a:pPr>
            <a:r>
              <a:rPr lang="sk-SK" baseline="0" dirty="0"/>
              <a:t>analýza grafu volaní a hľadanie prípadných zneužití pridelených zdrojov</a:t>
            </a:r>
          </a:p>
          <a:p>
            <a:pPr marL="685800" lvl="1" indent="-228600">
              <a:buAutoNum type="arabicPeriod"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32695-DC56-46D4-94EA-43E15B736DED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302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sk-SK" dirty="0"/>
              <a:t>cieľom je výber niekoľkých vzoriek aktuálnych</a:t>
            </a:r>
            <a:r>
              <a:rPr lang="sk-SK" baseline="0" dirty="0"/>
              <a:t> </a:t>
            </a:r>
            <a:r>
              <a:rPr lang="sk-SK" baseline="0" dirty="0" err="1"/>
              <a:t>malvérov</a:t>
            </a:r>
            <a:r>
              <a:rPr lang="sk-SK" baseline="0" dirty="0"/>
              <a:t>, pomocou spomenutých </a:t>
            </a:r>
            <a:r>
              <a:rPr lang="sk-SK" baseline="0" dirty="0" err="1"/>
              <a:t>toolov</a:t>
            </a:r>
            <a:r>
              <a:rPr lang="sk-SK" baseline="0" dirty="0"/>
              <a:t> je možné analyzovať zraniteľnosti, ktoré tieto vybrané </a:t>
            </a:r>
            <a:r>
              <a:rPr lang="sk-SK" baseline="0" dirty="0" err="1"/>
              <a:t>malvéry</a:t>
            </a:r>
            <a:r>
              <a:rPr lang="sk-SK" baseline="0" dirty="0"/>
              <a:t> využívajú. následne je možné pomocou </a:t>
            </a:r>
            <a:r>
              <a:rPr lang="sk-SK" baseline="0" dirty="0" err="1"/>
              <a:t>nástojovv</a:t>
            </a:r>
            <a:r>
              <a:rPr lang="sk-SK" baseline="0" dirty="0"/>
              <a:t> reverzného inžinierstva ako </a:t>
            </a:r>
            <a:r>
              <a:rPr lang="sk-SK" baseline="0" dirty="0" err="1"/>
              <a:t>apktool</a:t>
            </a:r>
            <a:r>
              <a:rPr lang="sk-SK" baseline="0" dirty="0"/>
              <a:t> a dex2jar analyzovať zdrojový kód týchto </a:t>
            </a:r>
            <a:r>
              <a:rPr lang="sk-SK" baseline="0" dirty="0" err="1"/>
              <a:t>malvérov</a:t>
            </a:r>
            <a:endParaRPr lang="sk-SK" baseline="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32695-DC56-46D4-94EA-43E15B736DED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3135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32695-DC56-46D4-94EA-43E15B736DED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6531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sk-SK" dirty="0"/>
              <a:t>cieľom je výber niekoľkých vzoriek aktuálnych</a:t>
            </a:r>
            <a:r>
              <a:rPr lang="sk-SK" baseline="0" dirty="0"/>
              <a:t> </a:t>
            </a:r>
            <a:r>
              <a:rPr lang="sk-SK" baseline="0" dirty="0" err="1"/>
              <a:t>malvérov</a:t>
            </a:r>
            <a:r>
              <a:rPr lang="sk-SK" baseline="0" dirty="0"/>
              <a:t>, pomocou spomenutých </a:t>
            </a:r>
            <a:r>
              <a:rPr lang="sk-SK" baseline="0" dirty="0" err="1"/>
              <a:t>toolov</a:t>
            </a:r>
            <a:r>
              <a:rPr lang="sk-SK" baseline="0" dirty="0"/>
              <a:t> je možné analyzovať zraniteľnosti, ktoré tieto vybrané </a:t>
            </a:r>
            <a:r>
              <a:rPr lang="sk-SK" baseline="0" dirty="0" err="1"/>
              <a:t>malvéry</a:t>
            </a:r>
            <a:r>
              <a:rPr lang="sk-SK" baseline="0" dirty="0"/>
              <a:t> využívajú. následne je možné pomocou </a:t>
            </a:r>
            <a:r>
              <a:rPr lang="sk-SK" baseline="0" dirty="0" err="1"/>
              <a:t>nástojovv</a:t>
            </a:r>
            <a:r>
              <a:rPr lang="sk-SK" baseline="0" dirty="0"/>
              <a:t> reverzného inžinierstva ako </a:t>
            </a:r>
            <a:r>
              <a:rPr lang="sk-SK" baseline="0" dirty="0" err="1"/>
              <a:t>apktool</a:t>
            </a:r>
            <a:r>
              <a:rPr lang="sk-SK" baseline="0" dirty="0"/>
              <a:t> a dex2jar analyzovať zdrojový kód týchto </a:t>
            </a:r>
            <a:r>
              <a:rPr lang="sk-SK" baseline="0" dirty="0" err="1"/>
              <a:t>malvérov</a:t>
            </a:r>
            <a:endParaRPr lang="sk-SK" baseline="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32695-DC56-46D4-94EA-43E15B736DED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1105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Možné zamerania útoku</a:t>
            </a:r>
          </a:p>
          <a:p>
            <a:r>
              <a:rPr lang="sk-SK" dirty="0"/>
              <a:t>• je potrebná fyzická</a:t>
            </a:r>
            <a:r>
              <a:rPr lang="sk-SK" baseline="0" dirty="0"/>
              <a:t> prítomnosť zariadenia</a:t>
            </a:r>
          </a:p>
          <a:p>
            <a:r>
              <a:rPr lang="sk-SK" baseline="0" dirty="0"/>
              <a:t> - trvá dlho</a:t>
            </a:r>
          </a:p>
          <a:p>
            <a:r>
              <a:rPr lang="sk-SK" baseline="0" dirty="0"/>
              <a:t> - umožňuje rýchly prístup k informáciám na zariadení</a:t>
            </a:r>
          </a:p>
          <a:p>
            <a:r>
              <a:rPr lang="sk-SK" baseline="0" dirty="0"/>
              <a:t>• odpočúvanie komunikácie, falšovanie dát na oboch stranách</a:t>
            </a:r>
          </a:p>
          <a:p>
            <a:r>
              <a:rPr lang="sk-SK" baseline="0" dirty="0"/>
              <a:t>• väčšinou vyžaduje, aby užívateľ stiahol a spustil škodlivú </a:t>
            </a:r>
            <a:r>
              <a:rPr lang="sk-SK" baseline="0" dirty="0" err="1"/>
              <a:t>plikáciu</a:t>
            </a:r>
            <a:endParaRPr lang="sk-SK" baseline="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32695-DC56-46D4-94EA-43E15B736DED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8500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BF91-29CF-4EFA-A0B7-071CE0A5C197}" type="datetimeFigureOut">
              <a:rPr lang="sk-SK" smtClean="0"/>
              <a:t>10.05.2017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2A3-FEDB-486C-93F5-1E1F9E1CDEC9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7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BF91-29CF-4EFA-A0B7-071CE0A5C197}" type="datetimeFigureOut">
              <a:rPr lang="sk-SK" smtClean="0"/>
              <a:t>10.05.2017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2A3-FEDB-486C-93F5-1E1F9E1CDE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262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BF91-29CF-4EFA-A0B7-071CE0A5C197}" type="datetimeFigureOut">
              <a:rPr lang="sk-SK" smtClean="0"/>
              <a:t>10.05.2017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2A3-FEDB-486C-93F5-1E1F9E1CDE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878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BF91-29CF-4EFA-A0B7-071CE0A5C197}" type="datetimeFigureOut">
              <a:rPr lang="sk-SK" smtClean="0"/>
              <a:t>10.05.2017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2A3-FEDB-486C-93F5-1E1F9E1CDE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480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BF91-29CF-4EFA-A0B7-071CE0A5C197}" type="datetimeFigureOut">
              <a:rPr lang="sk-SK" smtClean="0"/>
              <a:t>10.05.2017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2A3-FEDB-486C-93F5-1E1F9E1CDEC9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20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BF91-29CF-4EFA-A0B7-071CE0A5C197}" type="datetimeFigureOut">
              <a:rPr lang="sk-SK" smtClean="0"/>
              <a:t>10.05.2017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2A3-FEDB-486C-93F5-1E1F9E1CDE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676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BF91-29CF-4EFA-A0B7-071CE0A5C197}" type="datetimeFigureOut">
              <a:rPr lang="sk-SK" smtClean="0"/>
              <a:t>10.05.2017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2A3-FEDB-486C-93F5-1E1F9E1CDE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446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BF91-29CF-4EFA-A0B7-071CE0A5C197}" type="datetimeFigureOut">
              <a:rPr lang="sk-SK" smtClean="0"/>
              <a:t>10.05.2017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2A3-FEDB-486C-93F5-1E1F9E1CDE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614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BF91-29CF-4EFA-A0B7-071CE0A5C197}" type="datetimeFigureOut">
              <a:rPr lang="sk-SK" smtClean="0"/>
              <a:t>10.05.2017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2A3-FEDB-486C-93F5-1E1F9E1CDE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536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01BF91-29CF-4EFA-A0B7-071CE0A5C197}" type="datetimeFigureOut">
              <a:rPr lang="sk-SK" smtClean="0"/>
              <a:t>10.05.2017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6662A3-FEDB-486C-93F5-1E1F9E1CDE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111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BF91-29CF-4EFA-A0B7-071CE0A5C197}" type="datetimeFigureOut">
              <a:rPr lang="sk-SK" smtClean="0"/>
              <a:t>10.05.2017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62A3-FEDB-486C-93F5-1E1F9E1CDE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546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001BF91-29CF-4EFA-A0B7-071CE0A5C197}" type="datetimeFigureOut">
              <a:rPr lang="sk-SK" smtClean="0"/>
              <a:t>10.05.2017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D6662A3-FEDB-486C-93F5-1E1F9E1CDEC9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49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Zraniteľnosti a forenzná analýza smartfónov na platforme Android.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Ján </a:t>
            </a:r>
            <a:r>
              <a:rPr lang="sk-SK" dirty="0" err="1"/>
              <a:t>paraska</a:t>
            </a:r>
            <a:endParaRPr lang="sk-SK" dirty="0"/>
          </a:p>
          <a:p>
            <a:r>
              <a:rPr lang="sk-SK" dirty="0"/>
              <a:t>doc. RNDr. Jozef Jirásek, PhD.</a:t>
            </a:r>
          </a:p>
          <a:p>
            <a:r>
              <a:rPr lang="sk-SK" dirty="0" err="1"/>
              <a:t>úinf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6994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Klasifikácia a charakteristika zraniteľností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 Hardware – útok priamo na zariadenie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sz="2200" dirty="0"/>
              <a:t> Invazívny útok – pozmeňuje správanie a funkcionalitu zariadenia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sz="2200" dirty="0"/>
              <a:t> Neinvazívny útok – zneužíva funkcionalitu (často pripojiteľnej súčasti – SIM, SD)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 Infraštruktúra – útok na komponenty, ktoré mobilné zariadenie využíva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sz="2200" dirty="0"/>
              <a:t> Sieť, platobné portály, ...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 Software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sz="2200" dirty="0"/>
              <a:t> OS, ovládače, aplikácie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51975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2949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</a:t>
            </a:r>
            <a:r>
              <a:rPr lang="en-US" dirty="0" err="1"/>
              <a:t>Rashidi</a:t>
            </a:r>
            <a:r>
              <a:rPr lang="sk-SK" dirty="0"/>
              <a:t>, B., </a:t>
            </a:r>
            <a:r>
              <a:rPr lang="en-US" dirty="0"/>
              <a:t>Fung</a:t>
            </a:r>
            <a:r>
              <a:rPr lang="sk-SK" dirty="0"/>
              <a:t>, C., A </a:t>
            </a:r>
            <a:r>
              <a:rPr lang="en-US" dirty="0"/>
              <a:t>Survey of Android Security Threats and Defenses</a:t>
            </a:r>
            <a:r>
              <a:rPr lang="sk-SK" dirty="0"/>
              <a:t>, </a:t>
            </a:r>
            <a:r>
              <a:rPr lang="sk-SK" dirty="0" err="1"/>
              <a:t>Virginia</a:t>
            </a:r>
            <a:r>
              <a:rPr lang="sk-SK" dirty="0"/>
              <a:t> Commonwealth </a:t>
            </a:r>
            <a:r>
              <a:rPr lang="sk-SK" dirty="0" err="1"/>
              <a:t>University</a:t>
            </a:r>
            <a:r>
              <a:rPr lang="sk-SK" dirty="0"/>
              <a:t>, </a:t>
            </a:r>
            <a:r>
              <a:rPr lang="sk-SK" dirty="0" err="1"/>
              <a:t>Richmond</a:t>
            </a:r>
            <a:r>
              <a:rPr lang="sk-SK" dirty="0"/>
              <a:t>, </a:t>
            </a:r>
            <a:r>
              <a:rPr lang="sk-SK" dirty="0" err="1"/>
              <a:t>Virginia</a:t>
            </a:r>
            <a:r>
              <a:rPr lang="sk-SK" dirty="0"/>
              <a:t>, USA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</a:t>
            </a:r>
            <a:r>
              <a:rPr lang="sk-SK" dirty="0" err="1"/>
              <a:t>Kireet</a:t>
            </a:r>
            <a:r>
              <a:rPr lang="sk-SK" dirty="0"/>
              <a:t>, .M, </a:t>
            </a:r>
            <a:r>
              <a:rPr lang="sk-SK" dirty="0" err="1"/>
              <a:t>Rao</a:t>
            </a:r>
            <a:r>
              <a:rPr lang="sk-SK" dirty="0"/>
              <a:t>, M., S., </a:t>
            </a:r>
            <a:r>
              <a:rPr lang="en-US" dirty="0"/>
              <a:t>A Survey on Malware Attacks on Smartphones</a:t>
            </a:r>
            <a:r>
              <a:rPr lang="sk-SK" dirty="0"/>
              <a:t>, International </a:t>
            </a:r>
            <a:r>
              <a:rPr lang="sk-SK" dirty="0" err="1"/>
              <a:t>Journal</a:t>
            </a:r>
            <a:r>
              <a:rPr lang="sk-SK" dirty="0"/>
              <a:t> of </a:t>
            </a:r>
            <a:r>
              <a:rPr lang="sk-SK" dirty="0" err="1"/>
              <a:t>Computer</a:t>
            </a:r>
            <a:r>
              <a:rPr lang="sk-SK" dirty="0"/>
              <a:t> </a:t>
            </a:r>
            <a:r>
              <a:rPr lang="sk-SK" dirty="0" err="1"/>
              <a:t>Science</a:t>
            </a:r>
            <a:r>
              <a:rPr lang="sk-SK" dirty="0"/>
              <a:t> and </a:t>
            </a:r>
            <a:r>
              <a:rPr lang="sk-SK" dirty="0" err="1"/>
              <a:t>Information</a:t>
            </a:r>
            <a:r>
              <a:rPr lang="sk-SK" dirty="0"/>
              <a:t> Technologies, </a:t>
            </a:r>
            <a:r>
              <a:rPr lang="sk-SK" dirty="0" err="1"/>
              <a:t>Vol</a:t>
            </a:r>
            <a:r>
              <a:rPr lang="sk-SK" dirty="0"/>
              <a:t>. 6 (3) , 2015, 3002-3004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</a:t>
            </a:r>
            <a:r>
              <a:rPr lang="en-US" dirty="0" err="1"/>
              <a:t>Raveendranath</a:t>
            </a:r>
            <a:r>
              <a:rPr lang="sk-SK" dirty="0"/>
              <a:t>, R.</a:t>
            </a:r>
            <a:r>
              <a:rPr lang="en-US" dirty="0"/>
              <a:t>, </a:t>
            </a:r>
            <a:r>
              <a:rPr lang="en-US" dirty="0" err="1"/>
              <a:t>Venkiteswaran</a:t>
            </a:r>
            <a:r>
              <a:rPr lang="en-US" dirty="0"/>
              <a:t> R, </a:t>
            </a:r>
            <a:r>
              <a:rPr lang="en-US" dirty="0" err="1"/>
              <a:t>Babu</a:t>
            </a:r>
            <a:r>
              <a:rPr lang="sk-SK" dirty="0"/>
              <a:t>, A., J., </a:t>
            </a:r>
            <a:r>
              <a:rPr lang="en-US" dirty="0"/>
              <a:t>Android Malware Attacks and Countermeasures:</a:t>
            </a:r>
            <a:r>
              <a:rPr lang="sk-SK" dirty="0"/>
              <a:t> </a:t>
            </a:r>
            <a:r>
              <a:rPr lang="en-US" dirty="0"/>
              <a:t>Current and Future Directions</a:t>
            </a:r>
            <a:r>
              <a:rPr lang="sk-SK" dirty="0"/>
              <a:t>, </a:t>
            </a:r>
            <a:r>
              <a:rPr lang="en-US" dirty="0"/>
              <a:t>College of Engineering, Trivandrum, Indi</a:t>
            </a:r>
            <a:r>
              <a:rPr lang="sk-SK" dirty="0"/>
              <a:t>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</a:t>
            </a:r>
            <a:r>
              <a:rPr lang="sk-SK" dirty="0" err="1"/>
              <a:t>Faruki</a:t>
            </a:r>
            <a:r>
              <a:rPr lang="sk-SK" dirty="0"/>
              <a:t>, P., </a:t>
            </a:r>
            <a:r>
              <a:rPr lang="sk-SK" dirty="0" err="1"/>
              <a:t>Bharmal</a:t>
            </a:r>
            <a:r>
              <a:rPr lang="sk-SK" dirty="0"/>
              <a:t>, A., </a:t>
            </a:r>
            <a:r>
              <a:rPr lang="sk-SK" dirty="0" err="1"/>
              <a:t>Laxmi</a:t>
            </a:r>
            <a:r>
              <a:rPr lang="sk-SK" dirty="0"/>
              <a:t>, V., </a:t>
            </a:r>
            <a:r>
              <a:rPr lang="sk-SK" dirty="0" err="1"/>
              <a:t>Ganmoor</a:t>
            </a:r>
            <a:r>
              <a:rPr lang="sk-SK" dirty="0"/>
              <a:t>, V., </a:t>
            </a:r>
            <a:r>
              <a:rPr lang="sk-SK" dirty="0" err="1"/>
              <a:t>Gaur</a:t>
            </a:r>
            <a:r>
              <a:rPr lang="sk-SK" dirty="0"/>
              <a:t>, M., S., </a:t>
            </a:r>
            <a:r>
              <a:rPr lang="sk-SK" dirty="0" err="1"/>
              <a:t>Conti</a:t>
            </a:r>
            <a:r>
              <a:rPr lang="sk-SK" dirty="0"/>
              <a:t>, M., </a:t>
            </a:r>
            <a:r>
              <a:rPr lang="sk-SK" dirty="0" err="1"/>
              <a:t>Rajarajan</a:t>
            </a:r>
            <a:r>
              <a:rPr lang="sk-SK" dirty="0"/>
              <a:t>, M., </a:t>
            </a:r>
            <a:r>
              <a:rPr lang="en-US" dirty="0"/>
              <a:t>Android Security: A Survey of Issues,</a:t>
            </a:r>
            <a:r>
              <a:rPr lang="sk-SK" dirty="0"/>
              <a:t> </a:t>
            </a:r>
            <a:r>
              <a:rPr lang="en-US" dirty="0"/>
              <a:t>Malware Penetration, and Defenses</a:t>
            </a: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</a:t>
            </a:r>
            <a:r>
              <a:rPr lang="sk-SK" dirty="0" err="1"/>
              <a:t>Casey</a:t>
            </a:r>
            <a:r>
              <a:rPr lang="sk-SK" dirty="0"/>
              <a:t>, E., </a:t>
            </a:r>
            <a:r>
              <a:rPr lang="en-US" dirty="0"/>
              <a:t>Digital Evidence and</a:t>
            </a:r>
            <a:r>
              <a:rPr lang="sk-SK" dirty="0"/>
              <a:t> </a:t>
            </a:r>
            <a:r>
              <a:rPr lang="en-US" dirty="0"/>
              <a:t>Computer Crime</a:t>
            </a:r>
            <a:r>
              <a:rPr lang="sk-SK" dirty="0"/>
              <a:t>, </a:t>
            </a:r>
            <a:r>
              <a:rPr lang="en-US" dirty="0"/>
              <a:t>Forensic </a:t>
            </a:r>
            <a:r>
              <a:rPr lang="sk-SK" dirty="0"/>
              <a:t>S</a:t>
            </a:r>
            <a:r>
              <a:rPr lang="en-US" dirty="0" err="1"/>
              <a:t>cience</a:t>
            </a:r>
            <a:r>
              <a:rPr lang="en-US" dirty="0"/>
              <a:t>, Computers</a:t>
            </a:r>
            <a:r>
              <a:rPr lang="sk-SK" dirty="0"/>
              <a:t> </a:t>
            </a:r>
            <a:r>
              <a:rPr lang="en-US" dirty="0"/>
              <a:t>and the Internet</a:t>
            </a:r>
            <a:r>
              <a:rPr lang="sk-SK" dirty="0"/>
              <a:t>, 2011, </a:t>
            </a:r>
            <a:r>
              <a:rPr lang="sk-SK" dirty="0" err="1"/>
              <a:t>Elsevier</a:t>
            </a:r>
            <a:r>
              <a:rPr lang="sk-SK" dirty="0"/>
              <a:t> </a:t>
            </a:r>
            <a:r>
              <a:rPr lang="sk-SK" dirty="0" err="1"/>
              <a:t>Inc</a:t>
            </a:r>
            <a:r>
              <a:rPr lang="sk-SK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</a:t>
            </a:r>
            <a:r>
              <a:rPr lang="en-US" dirty="0" err="1"/>
              <a:t>Spreitzenbarth</a:t>
            </a:r>
            <a:r>
              <a:rPr lang="sk-SK" dirty="0"/>
              <a:t>, M., </a:t>
            </a:r>
            <a:r>
              <a:rPr lang="en-US" dirty="0"/>
              <a:t>Dissecting the Droid:</a:t>
            </a:r>
            <a:r>
              <a:rPr lang="sk-SK" dirty="0"/>
              <a:t> </a:t>
            </a:r>
            <a:r>
              <a:rPr lang="en-US" dirty="0"/>
              <a:t>Forensic Analysis of Android and its</a:t>
            </a:r>
            <a:r>
              <a:rPr lang="sk-SK" dirty="0"/>
              <a:t> </a:t>
            </a:r>
            <a:r>
              <a:rPr lang="en-US" dirty="0"/>
              <a:t>malicious Applications</a:t>
            </a:r>
            <a:r>
              <a:rPr lang="sk-SK" dirty="0"/>
              <a:t>, </a:t>
            </a:r>
            <a:r>
              <a:rPr lang="sk-SK" dirty="0" err="1"/>
              <a:t>Erlangen</a:t>
            </a:r>
            <a:r>
              <a:rPr lang="sk-SK" dirty="0"/>
              <a:t>, 2013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</a:t>
            </a:r>
            <a:r>
              <a:rPr lang="pt-BR" dirty="0"/>
              <a:t>Suarez-Tangil</a:t>
            </a:r>
            <a:r>
              <a:rPr lang="sk-SK" dirty="0"/>
              <a:t>, G.</a:t>
            </a:r>
            <a:r>
              <a:rPr lang="pt-BR" dirty="0"/>
              <a:t>, Tapiador</a:t>
            </a:r>
            <a:r>
              <a:rPr lang="sk-SK" dirty="0"/>
              <a:t>, J., E.</a:t>
            </a:r>
            <a:r>
              <a:rPr lang="pt-BR" dirty="0"/>
              <a:t>, Peris-Lopez</a:t>
            </a:r>
            <a:r>
              <a:rPr lang="sk-SK" dirty="0"/>
              <a:t>, P.</a:t>
            </a:r>
            <a:r>
              <a:rPr lang="pt-BR" dirty="0"/>
              <a:t>, Ribagorda</a:t>
            </a:r>
            <a:r>
              <a:rPr lang="sk-SK" dirty="0"/>
              <a:t>, A.,</a:t>
            </a:r>
            <a:r>
              <a:rPr lang="en-US" dirty="0"/>
              <a:t> </a:t>
            </a:r>
            <a:r>
              <a:rPr lang="sk-SK" dirty="0"/>
              <a:t> </a:t>
            </a:r>
            <a:r>
              <a:rPr lang="en-US" dirty="0"/>
              <a:t>Evolution, Detection and Analysis of Malware for</a:t>
            </a:r>
            <a:r>
              <a:rPr lang="sk-SK" dirty="0"/>
              <a:t> </a:t>
            </a:r>
            <a:r>
              <a:rPr lang="en-US" dirty="0"/>
              <a:t>Smart Devices</a:t>
            </a: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</a:t>
            </a:r>
            <a:r>
              <a:rPr lang="sk-SK" dirty="0" err="1"/>
              <a:t>Manjunath</a:t>
            </a:r>
            <a:r>
              <a:rPr lang="sk-SK" dirty="0"/>
              <a:t>, V., </a:t>
            </a:r>
            <a:r>
              <a:rPr lang="en-US" dirty="0"/>
              <a:t>Reverse Engineering Of Malware On Android</a:t>
            </a:r>
            <a:r>
              <a:rPr lang="sk-SK" dirty="0"/>
              <a:t>, SANS </a:t>
            </a:r>
            <a:r>
              <a:rPr lang="sk-SK" dirty="0" err="1"/>
              <a:t>Institute</a:t>
            </a:r>
            <a:r>
              <a:rPr lang="sk-SK" dirty="0"/>
              <a:t>, 2011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</a:t>
            </a:r>
            <a:r>
              <a:rPr lang="sk-SK" dirty="0" err="1"/>
              <a:t>Martinelli</a:t>
            </a:r>
            <a:r>
              <a:rPr lang="sk-SK" dirty="0"/>
              <a:t>, F., </a:t>
            </a:r>
            <a:r>
              <a:rPr lang="sk-SK" dirty="0" err="1"/>
              <a:t>Mercaldo</a:t>
            </a:r>
            <a:r>
              <a:rPr lang="sk-SK" dirty="0"/>
              <a:t>, F., </a:t>
            </a:r>
            <a:r>
              <a:rPr lang="sk-SK" dirty="0" err="1"/>
              <a:t>Nardone</a:t>
            </a:r>
            <a:r>
              <a:rPr lang="sk-SK" dirty="0"/>
              <a:t>, V., </a:t>
            </a:r>
            <a:r>
              <a:rPr lang="sk-SK" dirty="0" err="1"/>
              <a:t>Santone</a:t>
            </a:r>
            <a:r>
              <a:rPr lang="sk-SK" dirty="0"/>
              <a:t>, A., </a:t>
            </a:r>
            <a:r>
              <a:rPr lang="en-US" dirty="0"/>
              <a:t>How Discover a Malware using Model Checking</a:t>
            </a: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Tam, K., </a:t>
            </a:r>
            <a:r>
              <a:rPr lang="sk-SK" dirty="0" err="1"/>
              <a:t>Feizzolah</a:t>
            </a:r>
            <a:r>
              <a:rPr lang="sk-SK" dirty="0"/>
              <a:t>, A., </a:t>
            </a:r>
            <a:r>
              <a:rPr lang="sk-SK" dirty="0" err="1"/>
              <a:t>Anuar</a:t>
            </a:r>
            <a:r>
              <a:rPr lang="sk-SK" dirty="0"/>
              <a:t>, N., B., </a:t>
            </a:r>
            <a:r>
              <a:rPr lang="sk-SK" dirty="0" err="1"/>
              <a:t>Salleh</a:t>
            </a:r>
            <a:r>
              <a:rPr lang="sk-SK" dirty="0"/>
              <a:t>, R., </a:t>
            </a:r>
            <a:r>
              <a:rPr lang="en-US" dirty="0"/>
              <a:t>The Evolution of Android Malware and Android Analysis Techniques</a:t>
            </a:r>
            <a:r>
              <a:rPr lang="sk-SK" dirty="0"/>
              <a:t>, 2017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9530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 na otázky</a:t>
            </a:r>
          </a:p>
        </p:txBody>
      </p:sp>
      <p:pic>
        <p:nvPicPr>
          <p:cNvPr id="5" name="Zástupný objekt pre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242" y="1846263"/>
            <a:ext cx="3391842" cy="4022725"/>
          </a:xfrm>
        </p:spPr>
      </p:pic>
    </p:spTree>
    <p:extLst>
      <p:ext uri="{BB962C8B-B14F-4D97-AF65-F5344CB8AC3E}">
        <p14:creationId xmlns:p14="http://schemas.microsoft.com/office/powerpoint/2010/main" val="1150685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Android – najrozšírenejšia mobilná platforma (88%)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Veľké množstvo osobných údajov (SMS, e-</a:t>
            </a:r>
            <a:r>
              <a:rPr lang="sk-SK" dirty="0" err="1"/>
              <a:t>mial</a:t>
            </a:r>
            <a:r>
              <a:rPr lang="sk-SK" dirty="0"/>
              <a:t>, heslá, ...)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Vysoká konektivita (Wi-Fi, 3G, 4G, ...)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Malá miera bezpečnosti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dirty="0"/>
              <a:t> Vysoký počet aplikácií (2.8 </a:t>
            </a:r>
            <a:r>
              <a:rPr lang="sk-SK" dirty="0" err="1"/>
              <a:t>mil</a:t>
            </a:r>
            <a:r>
              <a:rPr lang="sk-SK" dirty="0"/>
              <a:t>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k-SK" dirty="0"/>
              <a:t> Automatická kontrola (</a:t>
            </a:r>
            <a:r>
              <a:rPr lang="sk-SK" dirty="0" err="1"/>
              <a:t>Bouncer</a:t>
            </a:r>
            <a:r>
              <a:rPr lang="sk-SK" dirty="0"/>
              <a:t> – kontroluje škodlivosť aplikácií, nekontroluje využiteľné slabiny)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k-SK" dirty="0"/>
              <a:t> Kontrola oprávnení ponechaná na zákazníka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sk-SK" dirty="0"/>
              <a:t> 70% Aplikácií žiada oprávnenia nesúvisiace s činnosťou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sk-SK" dirty="0"/>
              <a:t> 97% Užívateľov nedbá na žiadané oprávnenia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dirty="0"/>
              <a:t> </a:t>
            </a:r>
            <a:r>
              <a:rPr lang="sk-SK" dirty="0" err="1"/>
              <a:t>Open</a:t>
            </a:r>
            <a:r>
              <a:rPr lang="sk-SK" dirty="0"/>
              <a:t> </a:t>
            </a:r>
            <a:r>
              <a:rPr lang="sk-SK" dirty="0" err="1"/>
              <a:t>source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507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Bezpečnostné problémy a nedostatky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Eskalácia oprávnení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dirty="0"/>
              <a:t> Často sú využité verejne známe medzery v implementácii Androidu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dirty="0"/>
              <a:t> Prístup k zdrojom, ktoré sú za bežných okolností chránené pred aplikáciami aj užívateľom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„Prebaľovanie“ aplikácií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dirty="0"/>
              <a:t> Rozbalenie súboru </a:t>
            </a:r>
            <a:r>
              <a:rPr lang="sk-SK" i="1" dirty="0"/>
              <a:t>.</a:t>
            </a:r>
            <a:r>
              <a:rPr lang="sk-SK" i="1" dirty="0" err="1"/>
              <a:t>apk</a:t>
            </a:r>
            <a:r>
              <a:rPr lang="sk-SK" dirty="0"/>
              <a:t> legitímnej aplikácie (napr. pomocou </a:t>
            </a:r>
            <a:r>
              <a:rPr lang="sk-SK" dirty="0" err="1"/>
              <a:t>ApkTool</a:t>
            </a:r>
            <a:r>
              <a:rPr lang="sk-SK" dirty="0"/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i="1" dirty="0"/>
              <a:t> </a:t>
            </a:r>
            <a:r>
              <a:rPr lang="sk-SK" dirty="0"/>
              <a:t>Vloženie škodlivého kódu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i="1" dirty="0"/>
              <a:t> </a:t>
            </a:r>
            <a:r>
              <a:rPr lang="sk-SK" dirty="0"/>
              <a:t>Zabalenie aplikácie (napr. pomocou </a:t>
            </a:r>
            <a:r>
              <a:rPr lang="sk-SK" dirty="0" err="1"/>
              <a:t>ApkTool</a:t>
            </a:r>
            <a:r>
              <a:rPr lang="sk-SK" dirty="0"/>
              <a:t>) a podpísanie pomocou </a:t>
            </a:r>
            <a:r>
              <a:rPr lang="sk-SK" i="1" dirty="0" err="1"/>
              <a:t>jarsigner</a:t>
            </a:r>
            <a:endParaRPr lang="sk-SK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sk-SK" dirty="0"/>
              <a:t> </a:t>
            </a:r>
            <a:r>
              <a:rPr lang="sk-SK" dirty="0" err="1"/>
              <a:t>Gemini</a:t>
            </a:r>
            <a:r>
              <a:rPr lang="sk-SK" dirty="0"/>
              <a:t>, </a:t>
            </a:r>
            <a:r>
              <a:rPr lang="sk-SK" dirty="0" err="1"/>
              <a:t>KungFu</a:t>
            </a: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</a:t>
            </a:r>
            <a:r>
              <a:rPr lang="sk-SK" dirty="0" err="1"/>
              <a:t>DoS</a:t>
            </a:r>
            <a:r>
              <a:rPr lang="sk-SK" dirty="0"/>
              <a:t> – nadmerná záťaž CPU, pamäte, siete, batérie, ...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„</a:t>
            </a:r>
            <a:r>
              <a:rPr lang="sk-SK" dirty="0" err="1"/>
              <a:t>Colluding</a:t>
            </a:r>
            <a:r>
              <a:rPr lang="sk-SK" dirty="0"/>
              <a:t>“ – zdieľanie oprávnení</a:t>
            </a:r>
          </a:p>
        </p:txBody>
      </p:sp>
    </p:spTree>
    <p:extLst>
      <p:ext uri="{BB962C8B-B14F-4D97-AF65-F5344CB8AC3E}">
        <p14:creationId xmlns:p14="http://schemas.microsoft.com/office/powerpoint/2010/main" val="142118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Súčasný stav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Statická analýza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dirty="0"/>
              <a:t> Podpis – porovnávanie vzorov v aplikácii oproti slovníku známych </a:t>
            </a:r>
            <a:r>
              <a:rPr lang="sk-SK" dirty="0" err="1"/>
              <a:t>malvérov</a:t>
            </a:r>
            <a:endParaRPr lang="sk-SK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sk-SK" dirty="0"/>
              <a:t> Povolenia – hodnotenie rizík žiadaných oprávnení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dirty="0"/>
              <a:t> „</a:t>
            </a:r>
            <a:r>
              <a:rPr lang="sk-SK" dirty="0" err="1"/>
              <a:t>Control</a:t>
            </a:r>
            <a:r>
              <a:rPr lang="sk-SK" dirty="0"/>
              <a:t> </a:t>
            </a:r>
            <a:r>
              <a:rPr lang="sk-SK" dirty="0" err="1"/>
              <a:t>Flow</a:t>
            </a:r>
            <a:r>
              <a:rPr lang="sk-SK" dirty="0"/>
              <a:t>“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k-SK" dirty="0"/>
              <a:t> </a:t>
            </a:r>
            <a:r>
              <a:rPr lang="sk-SK" dirty="0" err="1"/>
              <a:t>AndroSimilar</a:t>
            </a:r>
            <a:r>
              <a:rPr lang="sk-SK" dirty="0"/>
              <a:t>, </a:t>
            </a:r>
            <a:r>
              <a:rPr lang="sk-SK" dirty="0" err="1"/>
              <a:t>RiskRanker</a:t>
            </a:r>
            <a:r>
              <a:rPr lang="sk-SK" dirty="0"/>
              <a:t>, </a:t>
            </a:r>
            <a:r>
              <a:rPr lang="sk-SK" dirty="0" err="1"/>
              <a:t>Kirin</a:t>
            </a: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Dynamická analýza  - analýza správania sa aplikácie počas behu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k-SK" dirty="0"/>
              <a:t> </a:t>
            </a:r>
            <a:r>
              <a:rPr lang="sk-SK" dirty="0" err="1"/>
              <a:t>RecDroid</a:t>
            </a:r>
            <a:r>
              <a:rPr lang="sk-SK" dirty="0"/>
              <a:t>, </a:t>
            </a:r>
            <a:r>
              <a:rPr lang="sk-SK" dirty="0" err="1"/>
              <a:t>FireDroid</a:t>
            </a:r>
            <a:r>
              <a:rPr lang="sk-SK" dirty="0"/>
              <a:t>, </a:t>
            </a:r>
            <a:r>
              <a:rPr lang="sk-SK" dirty="0" err="1"/>
              <a:t>MockDroid</a:t>
            </a:r>
            <a:r>
              <a:rPr lang="sk-SK" dirty="0"/>
              <a:t>, </a:t>
            </a:r>
            <a:r>
              <a:rPr lang="sk-SK" dirty="0" err="1"/>
              <a:t>AppGuard</a:t>
            </a: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„</a:t>
            </a:r>
            <a:r>
              <a:rPr lang="sk-SK" dirty="0" err="1"/>
              <a:t>Crowdsourcing</a:t>
            </a:r>
            <a:r>
              <a:rPr lang="sk-SK" dirty="0"/>
              <a:t>“ – analýza spätnej väzby od používateľov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k-SK" dirty="0"/>
              <a:t> </a:t>
            </a:r>
            <a:r>
              <a:rPr lang="sk-SK" dirty="0" err="1"/>
              <a:t>CrowDroid</a:t>
            </a:r>
            <a:r>
              <a:rPr lang="sk-SK" dirty="0"/>
              <a:t>, </a:t>
            </a:r>
            <a:r>
              <a:rPr lang="sk-SK" dirty="0" err="1"/>
              <a:t>RickMoon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025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Ciele?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Analýza známych útokov na implementácie systému </a:t>
            </a:r>
            <a:r>
              <a:rPr lang="sk-SK" dirty="0" err="1"/>
              <a:t>Anadroid</a:t>
            </a: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Klasifikácia a charakteristika zraniteľnosti smartfónov na platforme Android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Možnosti a postupy forenznej analýzy smartfónov na tejto platforme?</a:t>
            </a:r>
          </a:p>
        </p:txBody>
      </p:sp>
    </p:spTree>
    <p:extLst>
      <p:ext uri="{BB962C8B-B14F-4D97-AF65-F5344CB8AC3E}">
        <p14:creationId xmlns:p14="http://schemas.microsoft.com/office/powerpoint/2010/main" val="4165860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Analýza </a:t>
            </a:r>
            <a:r>
              <a:rPr lang="sk-SK" dirty="0" err="1"/>
              <a:t>malvéru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 </a:t>
            </a:r>
            <a:r>
              <a:rPr lang="sk-SK" sz="2400" dirty="0" err="1"/>
              <a:t>ApkTool</a:t>
            </a:r>
            <a:endParaRPr lang="sk-SK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sk-SK" sz="2200" dirty="0"/>
              <a:t> XML definujúce rozloženia, atribúty, ...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sz="2200" dirty="0"/>
              <a:t> Android Manifest </a:t>
            </a:r>
            <a:r>
              <a:rPr lang="sk-SK" sz="2200" dirty="0" err="1"/>
              <a:t>File</a:t>
            </a:r>
            <a:endParaRPr lang="sk-SK" sz="22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sk-SK" sz="2200" dirty="0"/>
              <a:t> Zdrojový kód vo formáte .</a:t>
            </a:r>
            <a:r>
              <a:rPr lang="sk-SK" sz="2200" dirty="0" err="1"/>
              <a:t>smali</a:t>
            </a:r>
            <a:r>
              <a:rPr lang="sk-SK" sz="2200" dirty="0"/>
              <a:t> (dá so otvoriť v </a:t>
            </a:r>
            <a:r>
              <a:rPr lang="sk-SK" sz="2200" dirty="0" err="1"/>
              <a:t>NotePad</a:t>
            </a:r>
            <a:r>
              <a:rPr lang="sk-SK" sz="2200" dirty="0"/>
              <a:t>++)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400" dirty="0"/>
              <a:t> Dex2Jar</a:t>
            </a:r>
            <a:endParaRPr lang="sk-SK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sk-SK" sz="2200" dirty="0"/>
              <a:t> Pracuje so súbormi vo formáte .</a:t>
            </a:r>
            <a:r>
              <a:rPr lang="sk-SK" sz="2200" dirty="0" err="1"/>
              <a:t>dex</a:t>
            </a:r>
            <a:r>
              <a:rPr lang="sk-SK" sz="2200" dirty="0"/>
              <a:t> (</a:t>
            </a:r>
            <a:r>
              <a:rPr lang="sk-SK" sz="2200" dirty="0" err="1"/>
              <a:t>Dalvik</a:t>
            </a:r>
            <a:r>
              <a:rPr lang="sk-SK" sz="2200" dirty="0"/>
              <a:t> </a:t>
            </a:r>
            <a:r>
              <a:rPr lang="sk-SK" sz="2200" dirty="0" err="1"/>
              <a:t>Executable</a:t>
            </a:r>
            <a:r>
              <a:rPr lang="sk-SK" sz="2200" dirty="0"/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sz="2200" dirty="0"/>
              <a:t> </a:t>
            </a:r>
            <a:r>
              <a:rPr lang="en-US" sz="2200" dirty="0"/>
              <a:t>classes.dex.dex2jar.jar</a:t>
            </a:r>
            <a:endParaRPr lang="sk-SK" sz="22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sk-SK" sz="2200" dirty="0"/>
              <a:t> Súbor .jar sa dá otvoriť pomocou JD-GUI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22372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-10632"/>
            <a:ext cx="10058400" cy="633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55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Dex2Jar</a:t>
            </a:r>
            <a:endParaRPr lang="en-US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461" y="0"/>
            <a:ext cx="10728038" cy="632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90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Ciele?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Analýza známych útokov na implementácie systému </a:t>
            </a:r>
            <a:r>
              <a:rPr lang="sk-SK" dirty="0" err="1"/>
              <a:t>Anadroid</a:t>
            </a: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Klasifikácia a charakteristika zraniteľnosti smartfónov na platforme Android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 Možnosti a postupy forenznej analýzy smartfónov na tejto platforme?</a:t>
            </a:r>
          </a:p>
        </p:txBody>
      </p:sp>
    </p:spTree>
    <p:extLst>
      <p:ext uri="{BB962C8B-B14F-4D97-AF65-F5344CB8AC3E}">
        <p14:creationId xmlns:p14="http://schemas.microsoft.com/office/powerpoint/2010/main" val="32349895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a">
  <a:themeElements>
    <a:clrScheme name="Retrospektí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271</TotalTime>
  <Words>899</Words>
  <Application>Microsoft Office PowerPoint</Application>
  <PresentationFormat>Širokouhlá</PresentationFormat>
  <Paragraphs>94</Paragraphs>
  <Slides>12</Slides>
  <Notes>7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Wingdings</vt:lpstr>
      <vt:lpstr>Retrospektíva</vt:lpstr>
      <vt:lpstr>Zraniteľnosti a forenzná analýza smartfónov na platforme Android.</vt:lpstr>
      <vt:lpstr>Motivácia</vt:lpstr>
      <vt:lpstr>Bezpečnostné problémy a nedostatky</vt:lpstr>
      <vt:lpstr>Súčasný stav</vt:lpstr>
      <vt:lpstr>Ciele?</vt:lpstr>
      <vt:lpstr>Analýza malvéru</vt:lpstr>
      <vt:lpstr>Prezentácia programu PowerPoint</vt:lpstr>
      <vt:lpstr>Dex2Jar</vt:lpstr>
      <vt:lpstr>Ciele?</vt:lpstr>
      <vt:lpstr>Klasifikácia a charakteristika zraniteľností</vt:lpstr>
      <vt:lpstr>Zdroje</vt:lpstr>
      <vt:lpstr>Priestor na 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Zraniteľnosti a forenzná analýza smartfónov na platforme Android.</dc:title>
  <dc:creator>Jan</dc:creator>
  <cp:lastModifiedBy>Jan</cp:lastModifiedBy>
  <cp:revision>30</cp:revision>
  <dcterms:created xsi:type="dcterms:W3CDTF">2017-05-08T14:22:50Z</dcterms:created>
  <dcterms:modified xsi:type="dcterms:W3CDTF">2017-05-10T11:45:08Z</dcterms:modified>
</cp:coreProperties>
</file>